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3" r:id="rId3"/>
    <p:sldId id="352" r:id="rId4"/>
    <p:sldId id="345" r:id="rId5"/>
    <p:sldId id="350" r:id="rId6"/>
    <p:sldId id="354" r:id="rId7"/>
    <p:sldId id="356" r:id="rId8"/>
    <p:sldId id="355" r:id="rId9"/>
    <p:sldId id="346" r:id="rId10"/>
    <p:sldId id="347" r:id="rId11"/>
    <p:sldId id="348" r:id="rId12"/>
    <p:sldId id="349" r:id="rId13"/>
    <p:sldId id="344" r:id="rId14"/>
    <p:sldId id="257" r:id="rId15"/>
    <p:sldId id="266" r:id="rId16"/>
    <p:sldId id="271" r:id="rId17"/>
    <p:sldId id="272" r:id="rId18"/>
    <p:sldId id="274" r:id="rId19"/>
    <p:sldId id="276" r:id="rId20"/>
    <p:sldId id="275" r:id="rId21"/>
    <p:sldId id="277" r:id="rId22"/>
    <p:sldId id="278" r:id="rId23"/>
    <p:sldId id="279" r:id="rId24"/>
    <p:sldId id="280" r:id="rId25"/>
    <p:sldId id="267" r:id="rId26"/>
    <p:sldId id="283" r:id="rId27"/>
    <p:sldId id="287" r:id="rId28"/>
    <p:sldId id="286" r:id="rId29"/>
    <p:sldId id="288" r:id="rId30"/>
    <p:sldId id="289" r:id="rId31"/>
    <p:sldId id="290" r:id="rId32"/>
    <p:sldId id="291" r:id="rId33"/>
    <p:sldId id="268" r:id="rId34"/>
    <p:sldId id="292" r:id="rId35"/>
    <p:sldId id="269" r:id="rId36"/>
    <p:sldId id="300" r:id="rId37"/>
    <p:sldId id="299" r:id="rId38"/>
    <p:sldId id="298" r:id="rId39"/>
    <p:sldId id="301" r:id="rId40"/>
    <p:sldId id="270" r:id="rId41"/>
    <p:sldId id="306" r:id="rId42"/>
    <p:sldId id="302" r:id="rId43"/>
    <p:sldId id="303" r:id="rId44"/>
    <p:sldId id="307" r:id="rId45"/>
    <p:sldId id="304" r:id="rId46"/>
    <p:sldId id="308" r:id="rId47"/>
    <p:sldId id="309" r:id="rId48"/>
    <p:sldId id="310" r:id="rId49"/>
    <p:sldId id="311" r:id="rId50"/>
    <p:sldId id="312" r:id="rId51"/>
    <p:sldId id="316" r:id="rId52"/>
    <p:sldId id="315" r:id="rId53"/>
    <p:sldId id="319" r:id="rId54"/>
    <p:sldId id="258" r:id="rId55"/>
    <p:sldId id="317" r:id="rId56"/>
    <p:sldId id="323" r:id="rId57"/>
    <p:sldId id="322" r:id="rId58"/>
    <p:sldId id="321" r:id="rId59"/>
    <p:sldId id="259" r:id="rId60"/>
    <p:sldId id="327" r:id="rId61"/>
    <p:sldId id="328" r:id="rId62"/>
    <p:sldId id="329" r:id="rId63"/>
    <p:sldId id="330" r:id="rId64"/>
    <p:sldId id="331" r:id="rId65"/>
    <p:sldId id="332" r:id="rId66"/>
    <p:sldId id="335" r:id="rId67"/>
    <p:sldId id="334" r:id="rId68"/>
    <p:sldId id="333" r:id="rId69"/>
    <p:sldId id="336" r:id="rId70"/>
    <p:sldId id="337" r:id="rId71"/>
    <p:sldId id="339" r:id="rId72"/>
    <p:sldId id="340" r:id="rId73"/>
    <p:sldId id="341" r:id="rId74"/>
    <p:sldId id="342" r:id="rId75"/>
    <p:sldId id="343" r:id="rId76"/>
    <p:sldId id="260" r:id="rId77"/>
    <p:sldId id="261" r:id="rId78"/>
    <p:sldId id="262" r:id="rId79"/>
    <p:sldId id="263" r:id="rId80"/>
    <p:sldId id="264" r:id="rId81"/>
    <p:sldId id="265" r:id="rId8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4660"/>
  </p:normalViewPr>
  <p:slideViewPr>
    <p:cSldViewPr>
      <p:cViewPr varScale="1">
        <p:scale>
          <a:sx n="99" d="100"/>
          <a:sy n="99" d="100"/>
        </p:scale>
        <p:origin x="-2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7"/>
            <a:ext cx="8640960" cy="590465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/>
              <a:t>Особенности развития связной речи дошкольников в соответствии с федеральными государственными требованиями к структуре основной общеобразовательной программы дошкольного образования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040" y="5778974"/>
            <a:ext cx="45719" cy="4571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ОБУЧЕНИЕ СВЯЗНОЙ РЕЧИ ДЕТЕЙ РАННЕГО ВОЗРАСТА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1. Трудности усвоения детьми связной речи</a:t>
            </a:r>
          </a:p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2. Два типа связной речи — диалог и монолог. Особенности их усвоения детьми</a:t>
            </a:r>
          </a:p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3. Организация и методы обучения речи детей раннего возраста</a:t>
            </a:r>
          </a:p>
          <a:p>
            <a:pPr marL="182563" indent="12700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ОБУЧЕНИЕ ДОШКОЛЬНИКОВ ДИАЛОГИЧЕСКОЙ РЕЧИ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1. Неподготовленная беседа (разговор) как метод развития диалогической речи</a:t>
            </a:r>
          </a:p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2. Методы и приемы обучения диалогической речи на специальных занятиях</a:t>
            </a:r>
          </a:p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ОБУЧЕНИЕ ДОШКОЛЬНИКОВ МОНОЛОГИЧЕСКОЙ РЕЧИ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1. Обучение </a:t>
            </a:r>
            <a:r>
              <a:rPr lang="ru-RU" dirty="0" err="1" smtClean="0"/>
              <a:t>пересказыванию</a:t>
            </a:r>
            <a:endParaRPr lang="ru-RU" dirty="0" smtClean="0"/>
          </a:p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2. Обучение рассказыванию</a:t>
            </a:r>
          </a:p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3. Обучение сочинению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dirty="0" smtClean="0"/>
              <a:t>ЗАКОНОМЕРНОСТИ РАЗВИТИЯ РЕЧИ — ОСНОВА ТЕОРИИ МЕТОДИКИ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2700" algn="just">
              <a:buNone/>
            </a:pPr>
            <a:r>
              <a:rPr lang="ru-RU" dirty="0" smtClean="0"/>
              <a:t>Вопрос 1. Зависимость психического развития ребенка от развития речи;</a:t>
            </a:r>
          </a:p>
          <a:p>
            <a:pPr marL="0" indent="12700" algn="just">
              <a:buNone/>
            </a:pPr>
            <a:r>
              <a:rPr lang="ru-RU" dirty="0" smtClean="0"/>
              <a:t>Вопрос 2. Развивающий потенциал речевой среды; </a:t>
            </a:r>
          </a:p>
          <a:p>
            <a:pPr marL="0" indent="12700" algn="just">
              <a:buNone/>
            </a:pPr>
            <a:r>
              <a:rPr lang="ru-RU" dirty="0" smtClean="0"/>
              <a:t>Вопрос 3. Функции речи ребенка. Родной язык как фактор развития и воспитания; </a:t>
            </a:r>
          </a:p>
          <a:p>
            <a:pPr marL="0" indent="12700" algn="just">
              <a:buNone/>
            </a:pPr>
            <a:r>
              <a:rPr lang="ru-RU" dirty="0" smtClean="0"/>
              <a:t>Вопрос 4. Язык как предмет усвоения. Речь; </a:t>
            </a:r>
          </a:p>
          <a:p>
            <a:pPr marL="0" indent="12700" algn="just">
              <a:buNone/>
            </a:pPr>
            <a:r>
              <a:rPr lang="ru-RU" dirty="0" smtClean="0"/>
              <a:t>Вопрос 5. Закономерности усвоения языка.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Зависимость психического развития ребенка от развития речи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19256" cy="40653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 smtClean="0"/>
              <a:t>Речетворческая</a:t>
            </a:r>
            <a:r>
              <a:rPr lang="ru-RU" dirty="0" smtClean="0"/>
              <a:t> система человека</a:t>
            </a:r>
          </a:p>
          <a:p>
            <a:r>
              <a:rPr lang="ru-RU" dirty="0" smtClean="0"/>
              <a:t>Становление интеллекта</a:t>
            </a:r>
          </a:p>
          <a:p>
            <a:r>
              <a:rPr lang="ru-RU" dirty="0" smtClean="0"/>
              <a:t>Понятие своевременности начала обучения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861048"/>
            <a:ext cx="318275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 err="1" smtClean="0"/>
              <a:t>Речетворческую</a:t>
            </a:r>
            <a:r>
              <a:rPr lang="ru-RU" sz="3600" dirty="0" smtClean="0"/>
              <a:t> систему человека составляют следующие органы: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485740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головной мозг (его </a:t>
            </a:r>
            <a:r>
              <a:rPr lang="ru-RU" dirty="0" err="1" smtClean="0"/>
              <a:t>речетворческие</a:t>
            </a:r>
            <a:r>
              <a:rPr lang="ru-RU" dirty="0" smtClean="0"/>
              <a:t> участки); </a:t>
            </a:r>
          </a:p>
          <a:p>
            <a:r>
              <a:rPr lang="ru-RU" dirty="0" err="1" smtClean="0"/>
              <a:t>речедвигательный</a:t>
            </a:r>
            <a:r>
              <a:rPr lang="ru-RU" dirty="0" smtClean="0"/>
              <a:t> аппарат —</a:t>
            </a:r>
          </a:p>
          <a:p>
            <a:pPr>
              <a:buNone/>
            </a:pPr>
            <a:r>
              <a:rPr lang="ru-RU" dirty="0" smtClean="0"/>
              <a:t>легкие, гортань с голосовыми</a:t>
            </a:r>
          </a:p>
          <a:p>
            <a:pPr>
              <a:buNone/>
            </a:pPr>
            <a:r>
              <a:rPr lang="ru-RU" dirty="0" smtClean="0"/>
              <a:t>связками, полость рта с мягким </a:t>
            </a:r>
          </a:p>
          <a:p>
            <a:pPr>
              <a:buNone/>
            </a:pPr>
            <a:r>
              <a:rPr lang="ru-RU" dirty="0" smtClean="0"/>
              <a:t>нёбом, языком," зубами, губами,</a:t>
            </a:r>
          </a:p>
          <a:p>
            <a:pPr>
              <a:buNone/>
            </a:pPr>
            <a:r>
              <a:rPr lang="ru-RU" dirty="0" smtClean="0"/>
              <a:t>полость носа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077072"/>
            <a:ext cx="20002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844824"/>
            <a:ext cx="194421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19256" cy="58655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2700">
              <a:buNone/>
            </a:pPr>
            <a:r>
              <a:rPr lang="ru-RU" dirty="0" smtClean="0"/>
              <a:t>Функция головного мозга — понимание слышимых слов, в нем же формируются программы движений, которые нужны для артикуляции звуков и звукосочетаний речи, отсюда идут команды на речевые мышцы. 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212976"/>
            <a:ext cx="296492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91264" cy="61926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4138" indent="12700">
              <a:buNone/>
            </a:pPr>
            <a:r>
              <a:rPr lang="ru-RU" dirty="0" err="1" smtClean="0"/>
              <a:t>Речетворческие</a:t>
            </a:r>
            <a:r>
              <a:rPr lang="ru-RU" dirty="0" smtClean="0"/>
              <a:t> участки </a:t>
            </a:r>
          </a:p>
          <a:p>
            <a:pPr marL="84138" indent="12700">
              <a:buNone/>
            </a:pPr>
            <a:r>
              <a:rPr lang="ru-RU" dirty="0" smtClean="0"/>
              <a:t>головного мозга связаны </a:t>
            </a:r>
          </a:p>
          <a:p>
            <a:pPr marL="84138" indent="12700">
              <a:buNone/>
            </a:pPr>
            <a:r>
              <a:rPr lang="ru-RU" dirty="0" smtClean="0"/>
              <a:t>с механизмами интеллекта</a:t>
            </a:r>
          </a:p>
          <a:p>
            <a:pPr marL="84138" indent="12700">
              <a:buNone/>
            </a:pPr>
            <a:r>
              <a:rPr lang="ru-RU" dirty="0" smtClean="0"/>
              <a:t>в целом (т. е. с участками,</a:t>
            </a:r>
          </a:p>
          <a:p>
            <a:pPr marL="84138" indent="12700">
              <a:buNone/>
            </a:pPr>
            <a:r>
              <a:rPr lang="ru-RU" dirty="0" smtClean="0"/>
              <a:t>ведающими процессами </a:t>
            </a:r>
          </a:p>
          <a:p>
            <a:pPr marL="84138" indent="12700">
              <a:buNone/>
            </a:pPr>
            <a:r>
              <a:rPr lang="ru-RU" dirty="0" smtClean="0"/>
              <a:t>представления, воображения, мышления, памяти) и являются частью интеллекта.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04664"/>
            <a:ext cx="2275334" cy="24479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63272" cy="59046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3200" dirty="0" err="1" smtClean="0"/>
              <a:t>Речедвигательный</a:t>
            </a: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аппарат (полости носа и рта,</a:t>
            </a:r>
            <a:br>
              <a:rPr lang="ru-RU" sz="3200" dirty="0" smtClean="0"/>
            </a:br>
            <a:r>
              <a:rPr lang="ru-RU" sz="3200" dirty="0" smtClean="0"/>
              <a:t> зубы, губы, язык, гортань, </a:t>
            </a:r>
            <a:br>
              <a:rPr lang="ru-RU" sz="3200" dirty="0" smtClean="0"/>
            </a:br>
            <a:r>
              <a:rPr lang="ru-RU" sz="3200" dirty="0" smtClean="0"/>
              <a:t>легкие) — это </a:t>
            </a:r>
            <a:br>
              <a:rPr lang="ru-RU" sz="3200" dirty="0" smtClean="0"/>
            </a:br>
            <a:r>
              <a:rPr lang="ru-RU" sz="3200" dirty="0" smtClean="0"/>
              <a:t>исполнительные органы</a:t>
            </a:r>
            <a:br>
              <a:rPr lang="ru-RU" sz="3200" dirty="0" smtClean="0"/>
            </a:br>
            <a:r>
              <a:rPr lang="ru-RU" sz="3200" dirty="0" err="1" smtClean="0"/>
              <a:t>речетворческой</a:t>
            </a:r>
            <a:r>
              <a:rPr lang="ru-RU" sz="3200" dirty="0" smtClean="0"/>
              <a:t> системы </a:t>
            </a:r>
            <a:br>
              <a:rPr lang="ru-RU" sz="3200" dirty="0" smtClean="0"/>
            </a:br>
            <a:r>
              <a:rPr lang="ru-RU" sz="3200" dirty="0" smtClean="0"/>
              <a:t>организма.</a:t>
            </a:r>
            <a:endParaRPr lang="ru-RU" sz="32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9624" y="548680"/>
            <a:ext cx="3197155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429000"/>
            <a:ext cx="3240360" cy="219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28083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Согласно  Федеральным государственным требованиям к структуре основной  общеобразовательной программы дошкольного образования содержание образовательной области "Коммуникация" направлено на достижение целей овладения  конструктивными способами и средствами взаимодействия с окружающими людьми  через решение следующих задач: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996952"/>
            <a:ext cx="8640960" cy="312921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sz="2600" dirty="0" smtClean="0"/>
              <a:t>развитие  свободного общения со взрослыми и детьми;</a:t>
            </a:r>
          </a:p>
          <a:p>
            <a:r>
              <a:rPr lang="ru-RU" sz="2600" dirty="0" smtClean="0"/>
              <a:t>развитие всех  компонентов устной речи детей (лексической стороны, грамматического строя речи,  произносительной стороны речи; </a:t>
            </a:r>
          </a:p>
          <a:p>
            <a:r>
              <a:rPr lang="ru-RU" sz="2600" dirty="0" smtClean="0"/>
              <a:t>связной речи – (диалогической и монологической  форм) в различных формах и видах детской деятельности;</a:t>
            </a:r>
          </a:p>
          <a:p>
            <a:r>
              <a:rPr lang="ru-RU" sz="2600" dirty="0" smtClean="0"/>
              <a:t>практическое  овладение воспитанниками нормами речи.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12700">
              <a:buNone/>
            </a:pPr>
            <a:r>
              <a:rPr lang="ru-RU" dirty="0" err="1" smtClean="0"/>
              <a:t>Речедвигательный</a:t>
            </a:r>
            <a:r>
              <a:rPr lang="ru-RU" dirty="0" smtClean="0"/>
              <a:t> аппарат ребенка развивается и совершенствуется с возрастом. </a:t>
            </a:r>
          </a:p>
          <a:p>
            <a:pPr marL="0" indent="12700">
              <a:buNone/>
            </a:pPr>
            <a:r>
              <a:rPr lang="ru-RU" dirty="0" smtClean="0"/>
              <a:t>Вначале </a:t>
            </a:r>
            <a:r>
              <a:rPr lang="ru-RU" dirty="0" err="1" smtClean="0"/>
              <a:t>речедвигательные</a:t>
            </a:r>
            <a:r>
              <a:rPr lang="ru-RU" dirty="0" smtClean="0"/>
              <a:t> мышцы непослушны ребенку, он с трудом произносит звуки родного языка. </a:t>
            </a:r>
          </a:p>
          <a:p>
            <a:pPr marL="0" indent="12700">
              <a:buNone/>
            </a:pPr>
            <a:r>
              <a:rPr lang="ru-RU" dirty="0" smtClean="0"/>
              <a:t>Подрастая, он говорит все чище и свободнее, т. е. с развитием мозга, тех его областей, от которых идут команды на речевые мышцы, у ребенка развивается свободное владение мускулатурой речевого аппарата. Однако существует и обратная зависимость: мозг развивается (появляются и совершенствуются механизмы интеллекта в целом), если в процессе речевого общения ребенок тренирует мышцы </a:t>
            </a:r>
            <a:r>
              <a:rPr lang="ru-RU" dirty="0" err="1" smtClean="0"/>
              <a:t>речедвигательного</a:t>
            </a:r>
            <a:r>
              <a:rPr lang="ru-RU" dirty="0" smtClean="0"/>
              <a:t> аппарата уже с первых дней жизни.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6340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Становление интеллекта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352928" cy="514543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79388" indent="12700">
              <a:buNone/>
            </a:pPr>
            <a:r>
              <a:rPr lang="ru-RU" dirty="0" smtClean="0"/>
              <a:t>Возрастные ступени физического и психического  развития человека: </a:t>
            </a:r>
          </a:p>
          <a:p>
            <a:pPr marL="179388" indent="12700"/>
            <a:r>
              <a:rPr lang="ru-RU" dirty="0" smtClean="0"/>
              <a:t>младенчество;</a:t>
            </a:r>
          </a:p>
          <a:p>
            <a:pPr marL="179388" indent="12700"/>
            <a:r>
              <a:rPr lang="ru-RU" dirty="0" smtClean="0"/>
              <a:t>ранний детский возраст;</a:t>
            </a:r>
          </a:p>
          <a:p>
            <a:pPr marL="179388" indent="12700"/>
            <a:r>
              <a:rPr lang="ru-RU" dirty="0" smtClean="0"/>
              <a:t>дошкольный (детство) возраст;</a:t>
            </a:r>
          </a:p>
          <a:p>
            <a:pPr marL="179388" indent="12700"/>
            <a:r>
              <a:rPr lang="ru-RU" dirty="0" smtClean="0"/>
              <a:t>младший школьный возраст;</a:t>
            </a:r>
          </a:p>
          <a:p>
            <a:pPr marL="179388" indent="12700"/>
            <a:r>
              <a:rPr lang="ru-RU" dirty="0" smtClean="0"/>
              <a:t>подростковый (отрочество) возраст;</a:t>
            </a:r>
          </a:p>
          <a:p>
            <a:pPr marL="179388" indent="12700"/>
            <a:r>
              <a:rPr lang="ru-RU" dirty="0" smtClean="0"/>
              <a:t>юношеский возраст</a:t>
            </a:r>
          </a:p>
          <a:p>
            <a:pPr marL="179388" indent="12700"/>
            <a:r>
              <a:rPr lang="ru-RU" dirty="0" smtClean="0"/>
              <a:t>зрелость</a:t>
            </a:r>
          </a:p>
          <a:p>
            <a:pPr marL="179388" indent="1270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437112"/>
            <a:ext cx="13525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435280" cy="58655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127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Интеллект появляется на ступени </a:t>
            </a:r>
          </a:p>
          <a:p>
            <a:pPr marL="0" indent="127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раннего детского возраста и интенсивно</a:t>
            </a:r>
          </a:p>
          <a:p>
            <a:pPr marL="0" indent="127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совершенствуется в дошкольном, </a:t>
            </a:r>
          </a:p>
          <a:p>
            <a:pPr marL="0" indent="127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младшем школьном и подростковом. </a:t>
            </a:r>
          </a:p>
          <a:p>
            <a:pPr marL="0" indent="127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Но он развивается у человека и совершенствуется только при непременном условии овладения речью.</a:t>
            </a:r>
          </a:p>
          <a:p>
            <a:pPr marL="0" indent="127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Если взрослые, окружающие ребенка, начинают правильно учить его говорить уже с младенчества, у него развивается способность представлять, а затем и мыслить, и воображать; с каждой возрастной ступенью эти способности совершенствуются. </a:t>
            </a:r>
          </a:p>
          <a:p>
            <a:pPr marL="0" indent="127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Параллельно с развитием интеллекта развивается и совершенствуется эмоционально-волевая сфера.</a:t>
            </a:r>
          </a:p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980" y="332656"/>
            <a:ext cx="237914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58655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Воспитатель обязан помнить, что речь — инструмент развития высших отделов психики растущего </a:t>
            </a:r>
            <a:r>
              <a:rPr lang="ru-RU" dirty="0" err="1" smtClean="0"/>
              <a:t>человека.Обучая</a:t>
            </a:r>
            <a:r>
              <a:rPr lang="ru-RU" dirty="0" smtClean="0"/>
              <a:t> ребенка родной речи, взрослые одновременно способствуют развитию его интеллекта и высших эмоций, готовят почву для успешного его обучения в школе, для творческой трудовой деятельности.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Задержка речевого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развития на начальных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возрастных ступенях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не может быть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компенсирована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впоследствии.</a:t>
            </a:r>
          </a:p>
          <a:p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356992"/>
            <a:ext cx="3816424" cy="272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Понятие своевременности начала</a:t>
            </a:r>
            <a:br>
              <a:rPr lang="ru-RU" sz="3600" dirty="0" smtClean="0"/>
            </a:br>
            <a:r>
              <a:rPr lang="ru-RU" sz="3600" dirty="0" smtClean="0"/>
              <a:t> обучения речи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84138" indent="12700">
              <a:buNone/>
            </a:pPr>
            <a:r>
              <a:rPr lang="ru-RU" dirty="0" smtClean="0"/>
              <a:t>Своевременное — значит начатое с первых же дней после рождения ребенка; Полноценное — значит достаточное по объему языкового материала и побуждающее ребенка к овладению речью в полную меру его возможностей на каждой возрастной ступени.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509120"/>
            <a:ext cx="1716782" cy="157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/>
              <a:t>Вопрос 2.Развивающий потенциал речевой среды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19256" cy="500141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12700">
              <a:buNone/>
            </a:pPr>
            <a:r>
              <a:rPr lang="ru-RU" dirty="0" smtClean="0"/>
              <a:t>Развивающие возможности речевой среды, в которой растет ребенок, называют ее развивающим потенциалом. </a:t>
            </a:r>
          </a:p>
          <a:p>
            <a:pPr marL="0" indent="12700">
              <a:buNone/>
            </a:pPr>
            <a:r>
              <a:rPr lang="ru-RU" dirty="0" smtClean="0"/>
              <a:t>Развивающий потенциал естественной речевой среды складывается спонтанно, не регулируется.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/>
              <a:t>Развитие речи от года до семи лет 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08912" cy="528945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12700">
              <a:spcBef>
                <a:spcPts val="0"/>
              </a:spcBef>
              <a:buNone/>
            </a:pPr>
            <a:r>
              <a:rPr lang="ru-RU" b="1" dirty="0" smtClean="0"/>
              <a:t>Первый период — </a:t>
            </a:r>
            <a:r>
              <a:rPr lang="ru-RU" b="1" dirty="0" err="1" smtClean="0"/>
              <a:t>период</a:t>
            </a:r>
            <a:r>
              <a:rPr lang="ru-RU" b="1" dirty="0" smtClean="0"/>
              <a:t> предложений,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b="1" dirty="0" smtClean="0"/>
              <a:t>состоящих из аморфных слов-корней: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1 год 3 мес.— 1 год 8 </a:t>
            </a:r>
            <a:r>
              <a:rPr lang="ru-RU" dirty="0" err="1" smtClean="0"/>
              <a:t>мес</a:t>
            </a:r>
            <a:r>
              <a:rPr lang="ru-RU" dirty="0" smtClean="0"/>
              <a:t>,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произносятся однословные предложения-слоги;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1 год 8 мес.— 1 год 10 </a:t>
            </a:r>
            <a:r>
              <a:rPr lang="ru-RU" dirty="0" err="1" smtClean="0"/>
              <a:t>мес</a:t>
            </a:r>
            <a:r>
              <a:rPr lang="ru-RU" dirty="0" smtClean="0"/>
              <a:t>,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произносятся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предложения из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нескольких слов-слогов.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284984"/>
            <a:ext cx="3367261" cy="246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4900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/>
              <a:t>Развитие речи от года до семи лет 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836712"/>
            <a:ext cx="8568952" cy="57606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12700">
              <a:spcBef>
                <a:spcPts val="0"/>
              </a:spcBef>
              <a:buNone/>
            </a:pPr>
            <a:r>
              <a:rPr lang="ru-RU" sz="2800" b="1" dirty="0" smtClean="0"/>
              <a:t>Второй период—</a:t>
            </a:r>
            <a:r>
              <a:rPr lang="ru-RU" sz="2800" b="1" dirty="0" err="1" smtClean="0"/>
              <a:t>период</a:t>
            </a:r>
            <a:r>
              <a:rPr lang="ru-RU" sz="2800" b="1" dirty="0" smtClean="0"/>
              <a:t> усвоения грамматической структуры предложения: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sz="2800" dirty="0" smtClean="0"/>
              <a:t>1 год 10 мес.— 2 года 1 </a:t>
            </a:r>
            <a:r>
              <a:rPr lang="ru-RU" sz="2800" dirty="0" err="1" smtClean="0"/>
              <a:t>мес</a:t>
            </a:r>
            <a:r>
              <a:rPr lang="ru-RU" sz="2800" dirty="0" smtClean="0"/>
              <a:t>, в предложениях употребляются полные слова, но без окончаний или с неправильными окончаниями;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sz="2800" dirty="0" smtClean="0"/>
              <a:t>2 года 1 мес.— 2 года 3 </a:t>
            </a:r>
            <a:r>
              <a:rPr lang="ru-RU" sz="2800" dirty="0" err="1" smtClean="0"/>
              <a:t>мес</a:t>
            </a:r>
            <a:r>
              <a:rPr lang="ru-RU" sz="2800" dirty="0" smtClean="0"/>
              <a:t>,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sz="2800" dirty="0" smtClean="0"/>
              <a:t>в предложениях употребляются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sz="2800" dirty="0" smtClean="0"/>
              <a:t>оформленные слова: усваиваются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sz="2800" dirty="0" smtClean="0"/>
              <a:t>падежные окончания существительных, прилагательных, личные окончания глаголов;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sz="2800" dirty="0" smtClean="0"/>
              <a:t>2 года 3 мес.— 3 года, в предложениях употребляются служебные слова для выражения синтаксических отношений.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564904"/>
            <a:ext cx="2800722" cy="185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52928" cy="4900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/>
              <a:t>Развитие речи от года до семи лет 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836712"/>
            <a:ext cx="8352928" cy="528945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12700">
              <a:spcBef>
                <a:spcPts val="0"/>
              </a:spcBef>
              <a:buNone/>
            </a:pPr>
            <a:endParaRPr lang="ru-RU" sz="2000" dirty="0" smtClean="0"/>
          </a:p>
          <a:p>
            <a:pPr marL="0" indent="12700">
              <a:spcBef>
                <a:spcPts val="0"/>
              </a:spcBef>
              <a:buNone/>
            </a:pPr>
            <a:r>
              <a:rPr lang="ru-RU" b="1" dirty="0" smtClean="0"/>
              <a:t>Третий период — </a:t>
            </a:r>
            <a:r>
              <a:rPr lang="ru-RU" b="1" dirty="0" err="1" smtClean="0"/>
              <a:t>период</a:t>
            </a:r>
            <a:r>
              <a:rPr lang="ru-RU" b="1" dirty="0" smtClean="0"/>
              <a:t> усвоения грамматической системы русского языка: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3 года — 7 лет, совершенствуется грамматическая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структура и звуковая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сторона речи, создаются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предпосылки для 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обогащения словаря.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3722" y="2924944"/>
            <a:ext cx="397273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2101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Примеры речи детей разного возраста (ситуация при этом одна и та же: ребенок ест кашу и требует, чтобы и кошке дали каши).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435280" cy="44973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12700">
              <a:buNone/>
            </a:pPr>
            <a:r>
              <a:rPr lang="ru-RU" dirty="0" smtClean="0"/>
              <a:t> </a:t>
            </a:r>
            <a:r>
              <a:rPr lang="ru-RU" b="1" dirty="0" smtClean="0"/>
              <a:t>Толя, 1 год 6 </a:t>
            </a:r>
            <a:r>
              <a:rPr lang="ru-RU" b="1" dirty="0" err="1" smtClean="0"/>
              <a:t>мес</a:t>
            </a:r>
            <a:r>
              <a:rPr lang="ru-RU" b="1" dirty="0" smtClean="0"/>
              <a:t>:</a:t>
            </a:r>
          </a:p>
          <a:p>
            <a:pPr marL="0" indent="12700">
              <a:buNone/>
            </a:pPr>
            <a:r>
              <a:rPr lang="ru-RU" dirty="0" smtClean="0"/>
              <a:t> — Ки...— говорит он, протягивая в сторону кошки свою ложку и заглядывая в глаза маме.</a:t>
            </a:r>
          </a:p>
          <a:p>
            <a:pPr marL="0" indent="12700">
              <a:buNone/>
            </a:pPr>
            <a:r>
              <a:rPr lang="ru-RU" dirty="0" smtClean="0"/>
              <a:t> </a:t>
            </a:r>
            <a:r>
              <a:rPr lang="ru-RU" b="1" dirty="0" smtClean="0"/>
              <a:t>Валя, 1 год 10 </a:t>
            </a:r>
            <a:r>
              <a:rPr lang="ru-RU" b="1" dirty="0" err="1" smtClean="0"/>
              <a:t>мес</a:t>
            </a:r>
            <a:r>
              <a:rPr lang="ru-RU" dirty="0" smtClean="0"/>
              <a:t>:</a:t>
            </a:r>
          </a:p>
          <a:p>
            <a:pPr marL="0" indent="12700">
              <a:buNone/>
            </a:pPr>
            <a:r>
              <a:rPr lang="ru-RU" dirty="0" smtClean="0"/>
              <a:t> — Ки </a:t>
            </a:r>
            <a:r>
              <a:rPr lang="ru-RU" dirty="0" err="1" smtClean="0"/>
              <a:t>ка</a:t>
            </a:r>
            <a:r>
              <a:rPr lang="ru-RU" dirty="0" smtClean="0"/>
              <a:t>... («кисе — каши»),— </a:t>
            </a:r>
          </a:p>
          <a:p>
            <a:pPr marL="0" indent="12700">
              <a:buNone/>
            </a:pPr>
            <a:r>
              <a:rPr lang="ru-RU" dirty="0" smtClean="0"/>
              <a:t>указывает она на </a:t>
            </a:r>
            <a:r>
              <a:rPr lang="ru-RU" dirty="0" err="1" smtClean="0"/>
              <a:t>кошкино</a:t>
            </a:r>
            <a:r>
              <a:rPr lang="ru-RU" dirty="0" smtClean="0"/>
              <a:t> блюдце.</a:t>
            </a:r>
          </a:p>
          <a:p>
            <a:pPr marL="0" indent="12700">
              <a:buNone/>
            </a:pPr>
            <a:r>
              <a:rPr lang="ru-RU" dirty="0" smtClean="0"/>
              <a:t> </a:t>
            </a:r>
            <a:r>
              <a:rPr lang="ru-RU" b="1" dirty="0" smtClean="0"/>
              <a:t>Коля, 2 года:</a:t>
            </a:r>
          </a:p>
          <a:p>
            <a:pPr marL="0" indent="12700">
              <a:buNone/>
            </a:pPr>
            <a:r>
              <a:rPr lang="ru-RU" dirty="0" smtClean="0"/>
              <a:t> — </a:t>
            </a:r>
            <a:r>
              <a:rPr lang="ru-RU" dirty="0" err="1" smtClean="0"/>
              <a:t>Кися</a:t>
            </a:r>
            <a:r>
              <a:rPr lang="ru-RU" dirty="0" smtClean="0"/>
              <a:t>, дать-дать! — просит он и </a:t>
            </a:r>
          </a:p>
          <a:p>
            <a:pPr marL="0" indent="12700">
              <a:buNone/>
            </a:pPr>
            <a:r>
              <a:rPr lang="ru-RU" dirty="0" smtClean="0"/>
              <a:t>пытается слезть со стула, чтобы дать</a:t>
            </a:r>
          </a:p>
          <a:p>
            <a:pPr marL="0" indent="12700">
              <a:buNone/>
            </a:pPr>
            <a:r>
              <a:rPr lang="ru-RU" dirty="0" smtClean="0"/>
              <a:t> кошке каши.</a:t>
            </a:r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068960"/>
            <a:ext cx="243063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7"/>
            <a:ext cx="8640960" cy="7920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640960" cy="583264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2550" indent="-4763" algn="just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ОБОГАЩЕНИЕ СЛОВАРЯ;</a:t>
            </a:r>
          </a:p>
          <a:p>
            <a:pPr marL="82550" indent="-4763" algn="just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ФОРМИРОВАНИЕ ГРАММАТИЧЕСКИХ НАВЫКОВ;</a:t>
            </a:r>
          </a:p>
          <a:p>
            <a:pPr marL="82550" indent="-4763" algn="just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ОБУЧЕНИЕ СВЯЗНОЙ РЕЧИ ДЕТЕЙ РАННЕГО ВОЗРАСТА;</a:t>
            </a:r>
          </a:p>
          <a:p>
            <a:pPr marL="82550" indent="-4763" algn="just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ОБУЧЕНИЕ ДОШКОЛЬНИКОВ ДИАЛОГИЧЕСКОЙ РЕЧИ;</a:t>
            </a:r>
          </a:p>
          <a:p>
            <a:pPr marL="534987" indent="-457200" algn="just"/>
            <a:r>
              <a:rPr lang="ru-RU" sz="2000" dirty="0" smtClean="0">
                <a:solidFill>
                  <a:schemeClr val="tx1"/>
                </a:solidFill>
              </a:rPr>
              <a:t>5. ОБУЧЕНИЕ ДОШКОЛЬНИКОВ МОНОЛОГИЧЕСКОЙ РЕЧИ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7106" y="3140968"/>
            <a:ext cx="2936894" cy="3024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Примеры речи детей разного возраста (ситуация при этом одна и та же: ребенок ест кашу и требует, чтобы и кошке дали каши).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12700">
              <a:spcBef>
                <a:spcPts val="0"/>
              </a:spcBef>
              <a:buNone/>
            </a:pPr>
            <a:r>
              <a:rPr lang="ru-RU" dirty="0" smtClean="0"/>
              <a:t> </a:t>
            </a:r>
            <a:r>
              <a:rPr lang="ru-RU" sz="2800" dirty="0" smtClean="0"/>
              <a:t>Сева, 2 года 2 мес.: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sz="2800" dirty="0" smtClean="0"/>
              <a:t> — Кисе </a:t>
            </a:r>
            <a:r>
              <a:rPr lang="ru-RU" sz="2800" dirty="0" err="1" smtClean="0"/>
              <a:t>касю</a:t>
            </a:r>
            <a:r>
              <a:rPr lang="ru-RU" sz="2800" dirty="0" smtClean="0"/>
              <a:t> дай! — кричит он, видя, что к столу, за которым ест, подходит кошка.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sz="2800" dirty="0" smtClean="0"/>
              <a:t> Вова, 3 года:</a:t>
            </a:r>
          </a:p>
          <a:p>
            <a:pPr marL="0" indent="12700">
              <a:spcBef>
                <a:spcPts val="0"/>
              </a:spcBef>
              <a:buNone/>
            </a:pPr>
            <a:r>
              <a:rPr lang="ru-RU" sz="2800" dirty="0" smtClean="0"/>
              <a:t> — </a:t>
            </a:r>
            <a:r>
              <a:rPr lang="ru-RU" sz="2800" dirty="0" err="1" smtClean="0"/>
              <a:t>Кася</a:t>
            </a:r>
            <a:r>
              <a:rPr lang="ru-RU" sz="2800" dirty="0" smtClean="0"/>
              <a:t> </a:t>
            </a:r>
            <a:r>
              <a:rPr lang="ru-RU" sz="2800" dirty="0" err="1" smtClean="0"/>
              <a:t>кусьни-кусьни</a:t>
            </a:r>
            <a:r>
              <a:rPr lang="ru-RU" sz="2800" dirty="0" smtClean="0"/>
              <a:t> («вкусная-вкусная»), и у </a:t>
            </a:r>
            <a:r>
              <a:rPr lang="ru-RU" sz="2800" dirty="0" err="1" smtClean="0"/>
              <a:t>киси</a:t>
            </a:r>
            <a:r>
              <a:rPr lang="ru-RU" sz="2800" dirty="0" smtClean="0"/>
              <a:t> </a:t>
            </a:r>
            <a:r>
              <a:rPr lang="ru-RU" sz="2800" dirty="0" err="1" smtClean="0"/>
              <a:t>кусьния</a:t>
            </a:r>
            <a:r>
              <a:rPr lang="ru-RU" sz="2800" dirty="0" smtClean="0"/>
              <a:t>. </a:t>
            </a:r>
            <a:r>
              <a:rPr lang="ru-RU" sz="2800" dirty="0" err="1" smtClean="0"/>
              <a:t>Вава</a:t>
            </a:r>
            <a:r>
              <a:rPr lang="ru-RU" sz="2800" dirty="0" smtClean="0"/>
              <a:t> кисе </a:t>
            </a:r>
            <a:r>
              <a:rPr lang="ru-RU" sz="2800" dirty="0" err="1" smtClean="0"/>
              <a:t>касю</a:t>
            </a:r>
            <a:r>
              <a:rPr lang="ru-RU" sz="2800" dirty="0" smtClean="0"/>
              <a:t> дала </a:t>
            </a:r>
            <a:r>
              <a:rPr lang="ru-RU" sz="2800" dirty="0" err="1" smtClean="0"/>
              <a:t>кусьнию</a:t>
            </a:r>
            <a:r>
              <a:rPr lang="ru-RU" sz="2800" dirty="0" smtClean="0"/>
              <a:t>.</a:t>
            </a:r>
          </a:p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221088"/>
            <a:ext cx="2614414" cy="1860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/>
              <a:t>В речи ребенка последовательно развиваются: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2700">
              <a:buAutoNum type="arabicParenR"/>
            </a:pPr>
            <a:r>
              <a:rPr lang="ru-RU" dirty="0" smtClean="0"/>
              <a:t>синтаксический строй предложения</a:t>
            </a:r>
          </a:p>
          <a:p>
            <a:pPr marL="0" indent="12700">
              <a:buNone/>
            </a:pPr>
            <a:r>
              <a:rPr lang="ru-RU" dirty="0" smtClean="0"/>
              <a:t> (а также выразительность его интонации);</a:t>
            </a:r>
          </a:p>
          <a:p>
            <a:pPr marL="0" indent="12700">
              <a:buNone/>
            </a:pPr>
            <a:r>
              <a:rPr lang="ru-RU" dirty="0" smtClean="0"/>
              <a:t>2) морфологическая </a:t>
            </a:r>
            <a:r>
              <a:rPr lang="ru-RU" dirty="0" err="1" smtClean="0"/>
              <a:t>оформленность</a:t>
            </a:r>
            <a:r>
              <a:rPr lang="ru-RU" dirty="0" smtClean="0"/>
              <a:t> слов, </a:t>
            </a:r>
          </a:p>
          <a:p>
            <a:pPr marL="0" indent="12700">
              <a:buNone/>
            </a:pPr>
            <a:r>
              <a:rPr lang="ru-RU" dirty="0" smtClean="0"/>
              <a:t>3) звуковой состав слов.</a:t>
            </a: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150684"/>
            <a:ext cx="3168352" cy="295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84138" indent="127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/>
              <a:t>В период между тремя и семью годами речь ребенка интенсивно обогащается грамматическими формами, и при достаточном развивающем потенциале речевой среды он может </a:t>
            </a:r>
          </a:p>
          <a:p>
            <a:pPr marL="84138" indent="127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/>
              <a:t>в совершенстве усвоить </a:t>
            </a:r>
          </a:p>
          <a:p>
            <a:pPr marL="84138" indent="127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/>
              <a:t>грамматический строй </a:t>
            </a:r>
          </a:p>
          <a:p>
            <a:pPr marL="84138" indent="127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/>
              <a:t>родного языка и его </a:t>
            </a:r>
          </a:p>
          <a:p>
            <a:pPr marL="84138" indent="127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/>
              <a:t>фонетическую систему, что </a:t>
            </a:r>
          </a:p>
          <a:p>
            <a:pPr marL="84138" indent="127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/>
              <a:t>делает возможным быстрое</a:t>
            </a:r>
          </a:p>
          <a:p>
            <a:pPr marL="84138" indent="127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/>
              <a:t>обогащение словаря.</a:t>
            </a:r>
          </a:p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276872"/>
            <a:ext cx="2863577" cy="2735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2700"/>
            <a:r>
              <a:rPr lang="ru-RU" sz="4000" dirty="0" smtClean="0"/>
              <a:t>Вопрос 3. Функции речи ребенка. </a:t>
            </a:r>
            <a:br>
              <a:rPr lang="ru-RU" sz="4000" dirty="0" smtClean="0"/>
            </a:br>
            <a:r>
              <a:rPr lang="ru-RU" sz="4000" dirty="0" smtClean="0"/>
              <a:t>Родной язык как фактор развития и воспитания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365104"/>
            <a:ext cx="8229600" cy="176105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494066"/>
            <a:ext cx="3510905" cy="2227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Функции речи ребенка.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dirty="0" smtClean="0"/>
              <a:t>коммуникативная;</a:t>
            </a:r>
          </a:p>
          <a:p>
            <a:r>
              <a:rPr lang="ru-RU" sz="4000" dirty="0" smtClean="0"/>
              <a:t>познавательная;</a:t>
            </a:r>
          </a:p>
          <a:p>
            <a:r>
              <a:rPr lang="ru-RU" sz="4000" dirty="0" smtClean="0"/>
              <a:t>регулирующая</a:t>
            </a:r>
          </a:p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212976"/>
            <a:ext cx="367240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200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Вопрос 4.</a:t>
            </a:r>
            <a:r>
              <a:rPr lang="ru-RU" sz="3600" dirty="0" smtClean="0"/>
              <a:t>Язык как предмет усвоения. Речь.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12700"/>
            <a:r>
              <a:rPr lang="ru-RU" dirty="0" smtClean="0"/>
              <a:t>Язык это знаковая система, кодирующая (шифрующая) окружающую человека действительность (внеязыковую реальность). </a:t>
            </a:r>
          </a:p>
          <a:p>
            <a:pPr marL="0" indent="12700"/>
            <a:r>
              <a:rPr lang="ru-RU" dirty="0" smtClean="0"/>
              <a:t>Знаки языка — это морфемы, слова, словосочетания, предложения.</a:t>
            </a:r>
          </a:p>
          <a:p>
            <a:pPr marL="0" indent="12700"/>
            <a:r>
              <a:rPr lang="ru-RU" dirty="0" smtClean="0"/>
              <a:t>Кроме знаковых элементов, в языке содержатся и </a:t>
            </a:r>
            <a:r>
              <a:rPr lang="ru-RU" dirty="0" err="1" smtClean="0"/>
              <a:t>внезнаковые</a:t>
            </a:r>
            <a:r>
              <a:rPr lang="ru-RU" dirty="0" smtClean="0"/>
              <a:t> элементы — фонемы, просодемы. Вне языка они ничего не обозначают, но служат для конструирования языковых знаков.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2700" algn="just">
              <a:buNone/>
            </a:pPr>
            <a:r>
              <a:rPr lang="ru-RU" dirty="0" smtClean="0"/>
              <a:t>Ребенок, обучающийся речи, должен запомнить (узнавать на слух и уметь артикулировать) все фигуры — фонемы и просодемы родного языка, чтобы конструировать из них языковые знаки. Школьник, обучающийся письменной речи, должен научиться соотносить фонемы и просодемы своей устной речи с буквами и другими графическими знаками.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2700" algn="just">
              <a:buNone/>
            </a:pPr>
            <a:endParaRPr lang="ru-RU" dirty="0" smtClean="0"/>
          </a:p>
          <a:p>
            <a:pPr marL="0" indent="12700" algn="just">
              <a:buNone/>
            </a:pPr>
            <a:endParaRPr lang="ru-RU" dirty="0" smtClean="0"/>
          </a:p>
          <a:p>
            <a:pPr marL="0" indent="12700" algn="just">
              <a:buNone/>
            </a:pPr>
            <a:endParaRPr lang="ru-RU" dirty="0" smtClean="0"/>
          </a:p>
          <a:p>
            <a:pPr marL="0" indent="12700" algn="just">
              <a:buNone/>
            </a:pPr>
            <a:r>
              <a:rPr lang="ru-RU" dirty="0" smtClean="0"/>
              <a:t>Смысл языковых знаков (морфем, слов, словосочетаний, предложений) — это их соответствие предметам, действиям, признакам, отношениям реального мира, которые они обозначают.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Лексические и грамматические языковые значения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12700">
              <a:buNone/>
            </a:pPr>
            <a:r>
              <a:rPr lang="ru-RU" dirty="0" smtClean="0"/>
              <a:t>Смысл языкового знака может быть или предметным, или логическим. </a:t>
            </a:r>
          </a:p>
          <a:p>
            <a:pPr marL="0" indent="12700">
              <a:buNone/>
            </a:pPr>
            <a:r>
              <a:rPr lang="ru-RU" dirty="0" smtClean="0"/>
              <a:t>Знак языка, имеющий предметный смысл, обозначает предметы и явления, их действия, их признаки (например, свет — физическое явление, светить, осветить — действия, светлый, светло — определенные признаки какого-то предмета или действия). </a:t>
            </a:r>
          </a:p>
          <a:p>
            <a:pPr marL="0" indent="12700">
              <a:buNone/>
            </a:pPr>
            <a:r>
              <a:rPr lang="ru-RU" dirty="0" smtClean="0"/>
              <a:t>Знак языка, имеющий логический смысл, обозначает логические отношения (для света — отношения цели, из-за света — отношения причины, на свету — отношения места, не тень, а свет — отношения противопоставления).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Речь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12700" algn="just">
              <a:buNone/>
            </a:pPr>
            <a:r>
              <a:rPr lang="ru-RU" dirty="0" smtClean="0"/>
              <a:t>Речью называют правильное использование лексических и грамматических знаков языка для общения, познания, </a:t>
            </a:r>
            <a:r>
              <a:rPr lang="ru-RU" dirty="0" err="1" smtClean="0"/>
              <a:t>саморегуляции</a:t>
            </a:r>
            <a:r>
              <a:rPr lang="ru-RU" dirty="0" smtClean="0"/>
              <a:t>. Речью же называют и конкретные случаи использования знаков языка.</a:t>
            </a:r>
          </a:p>
          <a:p>
            <a:pPr marL="0" indent="12700" algn="just">
              <a:buNone/>
            </a:pPr>
            <a:r>
              <a:rPr lang="ru-RU" dirty="0" smtClean="0"/>
              <a:t>Правила употребления лексических и грамматических знаков языка называют нормой языка. Языковые нормы устанавливаются традиционно.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dirty="0" smtClean="0"/>
              <a:t>ОБОГАЩЕНИЕ СЛОВАРЯ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indent="12700">
              <a:buNone/>
            </a:pPr>
            <a:endParaRPr lang="ru-RU" dirty="0" smtClean="0"/>
          </a:p>
          <a:p>
            <a:pPr indent="12700">
              <a:buNone/>
            </a:pPr>
            <a:r>
              <a:rPr lang="ru-RU" dirty="0" smtClean="0"/>
              <a:t>Вопрос 1. Лексика как компонент структуры языка</a:t>
            </a:r>
          </a:p>
          <a:p>
            <a:pPr indent="12700">
              <a:buNone/>
            </a:pPr>
            <a:endParaRPr lang="ru-RU" dirty="0" smtClean="0"/>
          </a:p>
          <a:p>
            <a:pPr indent="12700">
              <a:buNone/>
            </a:pPr>
            <a:r>
              <a:rPr lang="ru-RU" dirty="0" smtClean="0"/>
              <a:t>Вопрос 2. Методы и приемы обогащения словаря детей в свободном речевом общении</a:t>
            </a:r>
          </a:p>
          <a:p>
            <a:pPr indent="12700">
              <a:buNone/>
            </a:pPr>
            <a:endParaRPr lang="ru-RU" dirty="0" smtClean="0"/>
          </a:p>
          <a:p>
            <a:pPr indent="12700">
              <a:buNone/>
            </a:pPr>
            <a:r>
              <a:rPr lang="ru-RU" dirty="0" smtClean="0"/>
              <a:t>Вопрос 3. Методы и приемы обогащения словаря детей на специальных занятиях</a:t>
            </a:r>
          </a:p>
          <a:p>
            <a:pPr indent="12700">
              <a:buNone/>
            </a:pPr>
            <a:endParaRPr lang="ru-RU" dirty="0" smtClean="0"/>
          </a:p>
          <a:p>
            <a:pPr indent="1270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dirty="0" smtClean="0"/>
              <a:t>Закономерности усвоения языка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789040"/>
            <a:ext cx="259228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/>
              <a:t>Закономерности усвоения языка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84138" indent="12700">
              <a:buNone/>
            </a:pPr>
            <a:r>
              <a:rPr lang="ru-RU" dirty="0" smtClean="0"/>
              <a:t>Первая закономерность: способность к воспроизведению родной речи зависит от натренированности мускулатуры органов речи ребенка.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356992"/>
            <a:ext cx="316835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/>
              <a:t>Закономерности усвоения языка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12700">
              <a:buNone/>
            </a:pPr>
            <a:r>
              <a:rPr lang="ru-RU" dirty="0" smtClean="0"/>
              <a:t>Вторая закономерность: понимание смысла речи зависит от усвоения ребенком лексических и грамматических языковых значений разной степени обобщенности.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4077072"/>
            <a:ext cx="248106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/>
              <a:t>Закономерности усвоения языка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12700">
              <a:buNone/>
            </a:pPr>
            <a:r>
              <a:rPr lang="ru-RU" dirty="0" smtClean="0"/>
              <a:t>Третья закономерность: усвоение выразительности речи зависит от развития у ребенка восприимчивости к выразительным средствам фонетики, лексики и грамматики.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861048"/>
            <a:ext cx="34563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/>
              <a:t>Закономерности усвоения языка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84138" indent="12700">
              <a:buNone/>
              <a:tabLst>
                <a:tab pos="87313" algn="l"/>
              </a:tabLst>
            </a:pPr>
            <a:r>
              <a:rPr lang="ru-RU" dirty="0" smtClean="0"/>
              <a:t>Четвертая закономерность: усвоение нормы речи зависит от развития чувства языка у ребенка.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284984"/>
            <a:ext cx="273630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/>
              <a:t>Закономерности усвоения языка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Пятая закономерность: усвоение письменной речи зависит от развития координации между устной и письменной речью.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140968"/>
            <a:ext cx="3079229" cy="200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/>
              <a:t>Закономерности усвоения языка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Шестая закономерность: темпы обогащения речи зависят от степени совершенства структуры речевых навыков.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501008"/>
            <a:ext cx="324036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Закономерности усвоения языка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12700">
              <a:buNone/>
            </a:pPr>
            <a:r>
              <a:rPr lang="ru-RU" dirty="0" smtClean="0"/>
              <a:t>1. Родной язык усваивается, если усваивается «материя языка» в процессе мускульной речевой деятельности ребенка, развиваются   кинестетические   (</a:t>
            </a:r>
            <a:r>
              <a:rPr lang="ru-RU" dirty="0" err="1" smtClean="0"/>
              <a:t>речедвигательные</a:t>
            </a:r>
            <a:r>
              <a:rPr lang="ru-RU" dirty="0" smtClean="0"/>
              <a:t>) ощущения.</a:t>
            </a:r>
          </a:p>
          <a:p>
            <a:pPr marL="0" indent="12700">
              <a:buNone/>
            </a:pPr>
            <a:r>
              <a:rPr lang="ru-RU" dirty="0" smtClean="0"/>
              <a:t> 2. Родной язык усваивается, если развивается способность понимать языковые значения разной степени обобщенности, если лексические и грамматические навыки приобретаются синхронно. При этом развивается мышление, воображение ребенка.</a:t>
            </a:r>
          </a:p>
          <a:p>
            <a:pPr marL="0" indent="1270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Закономерности усвоения языка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12700">
              <a:buNone/>
            </a:pPr>
            <a:r>
              <a:rPr lang="ru-RU" dirty="0" smtClean="0"/>
              <a:t>3. Родной язык усваивается, если параллельно с пониманием лексических и грамматических единиц появляется восприимчивость к их выразительности. При этом развивается эмоциональная и волевая сфера ребенка.</a:t>
            </a:r>
          </a:p>
          <a:p>
            <a:pPr marL="0" indent="12700">
              <a:buNone/>
            </a:pPr>
            <a:r>
              <a:rPr lang="ru-RU" dirty="0" smtClean="0"/>
              <a:t>  4. Родной язык усваивается, если развивается чувство языка, т. е. интуитивное (неосознанное) правильное (в соответствии с нормой) владение всеми его компонентами. При этом развивается память ребенка.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Закономерности усвоения языка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12700">
              <a:buNone/>
            </a:pPr>
            <a:r>
              <a:rPr lang="ru-RU" dirty="0" smtClean="0"/>
              <a:t>5. Письменная речь усваивается, если ее опережает развитие устной речи, если она является как бы переводом, перекодировкой звуковой речи в графическую. При этом развиваются все познавательные способности, эмоции и воля ребенка.</a:t>
            </a:r>
          </a:p>
          <a:p>
            <a:pPr marL="0" indent="12700">
              <a:buNone/>
            </a:pPr>
            <a:r>
              <a:rPr lang="ru-RU" dirty="0" smtClean="0"/>
              <a:t> 6. Если на предшествующем возрастном этапе развитие речи ребенка осуществлялось в полную меру его возможностей, то на следующем этапе процесс обогащения речи и усвоения ее идет быстрее и легче.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/>
              <a:t>Лексика как компонент структуры языка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i="1" dirty="0" smtClean="0"/>
              <a:t>Степени обобщения лексического значения слова, их усвоение детьми разных возрастов</a:t>
            </a:r>
          </a:p>
          <a:p>
            <a:pPr algn="just"/>
            <a:r>
              <a:rPr lang="ru-RU" dirty="0" smtClean="0"/>
              <a:t>Нулевая степень обобщения</a:t>
            </a:r>
          </a:p>
          <a:p>
            <a:pPr algn="just"/>
            <a:r>
              <a:rPr lang="ru-RU" dirty="0" smtClean="0"/>
              <a:t>Первая степень обобщения</a:t>
            </a:r>
          </a:p>
          <a:p>
            <a:pPr algn="just"/>
            <a:r>
              <a:rPr lang="ru-RU" dirty="0" smtClean="0"/>
              <a:t>Вторая степень обобщения</a:t>
            </a:r>
          </a:p>
          <a:p>
            <a:pPr algn="just"/>
            <a:r>
              <a:rPr lang="ru-RU" dirty="0" smtClean="0"/>
              <a:t>Третья степень обобщения</a:t>
            </a:r>
          </a:p>
          <a:p>
            <a:pPr algn="just"/>
            <a:r>
              <a:rPr lang="ru-RU" dirty="0" smtClean="0"/>
              <a:t>Четвертая степень обобщения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>Средства обучения.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2700">
              <a:buNone/>
            </a:pPr>
            <a:r>
              <a:rPr lang="ru-RU" dirty="0" smtClean="0"/>
              <a:t>1) дидактический (учебный) языковой материал</a:t>
            </a:r>
          </a:p>
          <a:p>
            <a:pPr marL="0" indent="12700">
              <a:buNone/>
            </a:pPr>
            <a:r>
              <a:rPr lang="ru-RU" dirty="0" smtClean="0"/>
              <a:t> 2) методы и приемы обучения, которые применяют взрослые, чтобы ребенок активно усваивал обращенную к нему речь (дидактический речевой материал);</a:t>
            </a:r>
          </a:p>
          <a:p>
            <a:pPr marL="0" indent="12700">
              <a:buNone/>
            </a:pPr>
            <a:r>
              <a:rPr lang="ru-RU" dirty="0" smtClean="0"/>
              <a:t>3) организация обучения.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dirty="0" smtClean="0"/>
              <a:t>Методические принципы обучения родному языку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Принцип внимания к «материи языка»,к физическому развитию органов речи и пишущей руки.</a:t>
            </a:r>
          </a:p>
          <a:p>
            <a:r>
              <a:rPr lang="ru-RU" dirty="0" smtClean="0"/>
              <a:t>Принцип понимания языковых значений и одновременного развития лексических и грамматических навыков.</a:t>
            </a:r>
          </a:p>
          <a:p>
            <a:r>
              <a:rPr lang="ru-RU" dirty="0" smtClean="0"/>
              <a:t>Принцип оценки выразительности речи.</a:t>
            </a:r>
          </a:p>
          <a:p>
            <a:r>
              <a:rPr lang="ru-RU" dirty="0" smtClean="0"/>
              <a:t>Принцип развития чувства языкового чутья.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dirty="0" smtClean="0"/>
              <a:t>Методические принципы обучения родному языку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Принцип опережающего развития устной речи перед письменной, сопоставления письменной речи с устной в процессе усвоения письма.</a:t>
            </a:r>
          </a:p>
          <a:p>
            <a:r>
              <a:rPr lang="ru-RU" dirty="0" smtClean="0"/>
              <a:t>Принцип последовательного наращивания темпов обогащения речи.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МЕТОДЫ И ПРИЕМЫ ОБУЧЕНИЯ РЕЧИ</a:t>
            </a:r>
            <a:br>
              <a:rPr lang="ru-RU" sz="3200" dirty="0" smtClean="0"/>
            </a:br>
            <a:r>
              <a:rPr lang="ru-RU" sz="3200" dirty="0" smtClean="0"/>
              <a:t> В ДЕТСКОМ САДУ 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Вопрос 1. Об «инстинкте достижения»</a:t>
            </a:r>
          </a:p>
          <a:p>
            <a:pPr>
              <a:buNone/>
            </a:pPr>
            <a:r>
              <a:rPr lang="ru-RU" dirty="0" smtClean="0"/>
              <a:t>Вопрос 2. Методы и приемы обучения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140968"/>
            <a:ext cx="3335263" cy="207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/>
              <a:t>Об «инстинкте достижения»</a:t>
            </a:r>
            <a:br>
              <a:rPr lang="ru-RU" sz="36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95801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2700">
              <a:buNone/>
            </a:pPr>
            <a:r>
              <a:rPr lang="ru-RU" dirty="0" smtClean="0"/>
              <a:t>У ребенка есть спонтанный психологический стимул к овладению родной речью. Воспитатель должен только разумно направить его речевое развитие — поставить его в зависимость от ознакомления с окружающим.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717032"/>
            <a:ext cx="269708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Методы и приемы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Методом обучения называют действия обучающего и обучаемого, выполняемые с целью передачи знаний от одного к другому.</a:t>
            </a:r>
          </a:p>
          <a:p>
            <a:r>
              <a:rPr lang="ru-RU" dirty="0" smtClean="0"/>
              <a:t> Для дошкольного периода развития речи характерны практические методы: метод имитации, метод разговора (беседы), метод пересказа, метод рассказывания (сочинения).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Методы и приемы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4138" indent="3175">
              <a:buNone/>
            </a:pPr>
            <a:r>
              <a:rPr lang="ru-RU" dirty="0" smtClean="0"/>
              <a:t>Приемом называют вариант применения данного метода, привнесение в основное действие, составляющее данный метод, побочных действий, подсказываемых характером учебного дидактического материала.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Методы и приемы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Методом обучения называют действия обучающего и обучаемого, выполняемые с целью передачи знаний от одного к другому.</a:t>
            </a:r>
          </a:p>
          <a:p>
            <a:r>
              <a:rPr lang="ru-RU" dirty="0" smtClean="0"/>
              <a:t> Для дошкольного периода развития речи характерны практические методы: метод имитации, метод разговора (беседы), метод пересказа, метод рассказывания (сочинения).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Методы и приемы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Методом обучения называют действия обучающего и обучаемого, выполняемые с целью передачи знаний от одного к другому.</a:t>
            </a:r>
          </a:p>
          <a:p>
            <a:r>
              <a:rPr lang="ru-RU" dirty="0" smtClean="0"/>
              <a:t> Для дошкольного периода развития речи характерны практические методы: метод имитации, метод разговора (беседы), метод пересказа, метод рассказывания (сочинения).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>ОРГАНИЗАЦИЯ ОБУЧАЮЩЕЙ (ИСКУССТВЕННОЙ) РЕЧЕВОЙ СРЕДЫ В ДЕТСКОМ САДУ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2700">
              <a:buNone/>
            </a:pPr>
            <a:r>
              <a:rPr lang="ru-RU" dirty="0" smtClean="0"/>
              <a:t>Вопрос 1. Содержание и организация работы по развитию речи в детском саду; </a:t>
            </a:r>
          </a:p>
          <a:p>
            <a:pPr marL="0" indent="12700">
              <a:buNone/>
            </a:pPr>
            <a:r>
              <a:rPr lang="ru-RU" dirty="0" smtClean="0"/>
              <a:t>Вопрос 2. Речь воспитателя — основной источник речевого развития детей в детском саду;</a:t>
            </a:r>
          </a:p>
          <a:p>
            <a:pPr marL="0" indent="12700">
              <a:buNone/>
            </a:pPr>
            <a:r>
              <a:rPr lang="ru-RU" dirty="0" smtClean="0"/>
              <a:t>Вопрос 3. Занятия по развитию речи в детском саду.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Тематические группы слов, которые называют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2550" indent="4763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близких ребенку людей, их родственные и общественные отношения, их имена;</a:t>
            </a:r>
          </a:p>
          <a:p>
            <a:pPr marL="82550" indent="4763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самого ребенка, части его тела;</a:t>
            </a:r>
          </a:p>
          <a:p>
            <a:pPr marL="82550" indent="4763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предметы быта, игрушки; </a:t>
            </a:r>
          </a:p>
          <a:p>
            <a:pPr marL="82550" indent="4763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вещи из интерьера помещений, где живет и познает мир ребенок, предметы, окружающие его во дворе, саду, огороде, парке, встречающиеся на ближайшей и более отдаленной улице;</a:t>
            </a:r>
          </a:p>
          <a:p>
            <a:pPr marL="82550" indent="4763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объекты живой природы: животных, части их тела, их повадки; растения, их части, изменения, которые с ними происходят;</a:t>
            </a:r>
          </a:p>
          <a:p>
            <a:pPr marL="82550" indent="4763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объекты неживой природы во все времена года;</a:t>
            </a:r>
          </a:p>
          <a:p>
            <a:pPr marL="82550" indent="4763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различные виды труда людей; </a:t>
            </a:r>
          </a:p>
          <a:p>
            <a:pPr marL="82550" indent="4763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явления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общественной жизни,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факты из жизни и деятельности великих людей.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>Содержание и организация работы по развитию речи в детском саду.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2700">
              <a:buNone/>
            </a:pPr>
            <a:r>
              <a:rPr lang="ru-RU" dirty="0" smtClean="0"/>
              <a:t>Содержание обучения речи детей раннего и дошкольного возраста, организация и основные методы работы определены «Программой воспитания в детском саду» .</a:t>
            </a:r>
          </a:p>
          <a:p>
            <a:pPr marL="0" indent="12700"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/>
              <a:t>Свободное речевое общение ребенка в детском саду происходит: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2700">
              <a:buNone/>
            </a:pPr>
            <a:r>
              <a:rPr lang="ru-RU" sz="3900" dirty="0" smtClean="0"/>
              <a:t>а) в быту (утренний, вечерний туалет, прием пищи и т. д.); </a:t>
            </a:r>
          </a:p>
          <a:p>
            <a:pPr marL="0" indent="12700">
              <a:buNone/>
            </a:pPr>
            <a:r>
              <a:rPr lang="ru-RU" sz="3900" dirty="0" smtClean="0"/>
              <a:t>б) во время прогулок;</a:t>
            </a:r>
          </a:p>
          <a:p>
            <a:pPr marL="0" indent="12700">
              <a:buNone/>
            </a:pPr>
            <a:r>
              <a:rPr lang="ru-RU" sz="3900" dirty="0" smtClean="0"/>
              <a:t>в) </a:t>
            </a:r>
            <a:r>
              <a:rPr lang="ru-RU" sz="3900" dirty="0" err="1" smtClean="0"/>
              <a:t>в</a:t>
            </a:r>
            <a:r>
              <a:rPr lang="ru-RU" sz="3900" dirty="0" smtClean="0"/>
              <a:t> процессе игр;</a:t>
            </a:r>
          </a:p>
          <a:p>
            <a:pPr marL="0" indent="12700">
              <a:buNone/>
            </a:pPr>
            <a:r>
              <a:rPr lang="ru-RU" sz="3900" dirty="0" smtClean="0"/>
              <a:t>г) при ознакомлении с окружающим (общественной жизнью и природой во все времена года);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/>
              <a:t>Свободное речевое общение ребенка в детском саду происходит: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5"/>
            <a:ext cx="8229600" cy="489654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2700">
              <a:buNone/>
            </a:pPr>
            <a:r>
              <a:rPr lang="ru-RU" sz="3500" dirty="0" err="1" smtClean="0"/>
              <a:t>д</a:t>
            </a:r>
            <a:r>
              <a:rPr lang="ru-RU" sz="3500" dirty="0" smtClean="0"/>
              <a:t>) в процессе труда (хозяйственно-бытового, ручного, труда в природе); </a:t>
            </a:r>
          </a:p>
          <a:p>
            <a:pPr marL="0" indent="12700">
              <a:buNone/>
            </a:pPr>
            <a:r>
              <a:rPr lang="ru-RU" sz="3500" dirty="0" smtClean="0"/>
              <a:t>е) во время праздников и развлечений; </a:t>
            </a:r>
          </a:p>
          <a:p>
            <a:pPr marL="0" indent="12700">
              <a:buNone/>
            </a:pPr>
            <a:r>
              <a:rPr lang="ru-RU" sz="3500" dirty="0" smtClean="0"/>
              <a:t>ж) во время неречевых занятий: по формированию элементарных математических представлений, рисованию, лепке, конструированию, физкультуре, музыкальных.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Специальные занятия по развитию речи вводятся начиная с первой младшей группы.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84138" indent="12700">
              <a:buNone/>
            </a:pPr>
            <a:r>
              <a:rPr lang="ru-RU" dirty="0" smtClean="0"/>
              <a:t>Цель их — способствовать усвоению речи ребенком и как средства общения и познания, и как средства регулирования собственного поведения. 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429000"/>
            <a:ext cx="295232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340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 smtClean="0"/>
              <a:t>На занятиях ребенок: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12700"/>
            <a:r>
              <a:rPr lang="ru-RU" dirty="0" smtClean="0"/>
              <a:t>учится соотносить свои речевые действия с образцом, показываемым воспитателем, и с его словами (что делать? и как делать?);</a:t>
            </a:r>
          </a:p>
          <a:p>
            <a:pPr marL="0" indent="12700"/>
            <a:r>
              <a:rPr lang="ru-RU" dirty="0" smtClean="0"/>
              <a:t>учится выполнять учебные действия совместно с другими детьми: вместе слушать объяснение, рассказ, музыку, вместе смотреть картинки, диафильмы; </a:t>
            </a:r>
          </a:p>
          <a:p>
            <a:pPr marL="0" indent="12700"/>
            <a:r>
              <a:rPr lang="ru-RU" dirty="0" smtClean="0"/>
              <a:t>учится беседовать, принимать участие в дидактической игре, вместе петь; </a:t>
            </a:r>
          </a:p>
          <a:p>
            <a:pPr marL="0" indent="12700"/>
            <a:r>
              <a:rPr lang="ru-RU" dirty="0" smtClean="0"/>
              <a:t>привыкает сосредоточивать внимание на определенном объекте, сдерживаться, говорить по очереди.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На занятиях дети: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получают новые знания (вместе с новыми словами и грамматическими формами, обозначающими отношения между явлениями действительности);</a:t>
            </a:r>
          </a:p>
          <a:p>
            <a:r>
              <a:rPr lang="ru-RU" dirty="0" smtClean="0"/>
              <a:t>приучаются выполнять учебную работу в соответствии с данными словесными указаниями, учатся оценивать свою работу</a:t>
            </a:r>
          </a:p>
          <a:p>
            <a:r>
              <a:rPr lang="ru-RU" dirty="0" smtClean="0"/>
              <a:t>Приучаются быть дисциплинированными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/>
              <a:t>В программе содержание специальных занятий по развитию речи для каждой возрастной группы дается в разделах: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«Ознакомление с окружающим и развитие речи»; </a:t>
            </a:r>
          </a:p>
          <a:p>
            <a:r>
              <a:rPr lang="ru-RU" dirty="0" smtClean="0"/>
              <a:t>«Ознакомление с природой и развитие речи»;</a:t>
            </a:r>
          </a:p>
          <a:p>
            <a:r>
              <a:rPr lang="ru-RU" dirty="0" smtClean="0"/>
              <a:t>«Развитие речи»;</a:t>
            </a:r>
          </a:p>
          <a:p>
            <a:r>
              <a:rPr lang="ru-RU" dirty="0" smtClean="0"/>
              <a:t>«Художественная литература»;</a:t>
            </a:r>
          </a:p>
          <a:p>
            <a:r>
              <a:rPr lang="ru-RU" dirty="0" smtClean="0"/>
              <a:t>«Родной язык».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12700">
              <a:buNone/>
            </a:pPr>
            <a:r>
              <a:rPr lang="ru-RU" dirty="0" smtClean="0"/>
              <a:t>На занятиях по ознакомлению с окружающим и с природой наблюдаемые предметы и явления, их действия, признаки, отношения составляют объекты изучения, а речь воспитателя, называющего то, что дети видят, является основным источником обогащения их лексики, своеобразным стимулятором развития речи — диалогической и монологической.</a:t>
            </a:r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149080"/>
            <a:ext cx="268719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12700">
              <a:buNone/>
            </a:pPr>
            <a:r>
              <a:rPr lang="ru-RU" dirty="0" smtClean="0"/>
              <a:t>На занятиях по ознакомлению с художественной литературой основным источником обогащения речи становится текст художественного произведения, который воспитатель читает или рассказывает детям, а дополнительным источником остается речь самого воспитателя, комментирующего текст.</a:t>
            </a:r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933055"/>
            <a:ext cx="2503165" cy="2089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Занятия, обозначенные в- «Программе воспитания в детском саду» как «Развитие речи», имеют целью помочь детям «заметить» их собственную речь, отнестись к ней как к объективно существующему явлению и постепенно научиться оценивать ее качество.</a:t>
            </a:r>
          </a:p>
          <a:p>
            <a:r>
              <a:rPr lang="ru-RU" dirty="0" smtClean="0"/>
              <a:t> На занятиях, носящих название «Родной язык» и проводимых только в подготовительной к школе группе, даются начатки грамоты.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Методы и приемы обогащения словаря детей в свободном речевом общении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12700">
              <a:buNone/>
            </a:pPr>
            <a:endParaRPr lang="ru-RU" dirty="0" smtClean="0"/>
          </a:p>
          <a:p>
            <a:pPr marL="0" indent="12700">
              <a:buNone/>
            </a:pPr>
            <a:r>
              <a:rPr lang="ru-RU" dirty="0" smtClean="0"/>
              <a:t>Речь воспитателя — основной источник речевого развития детей в детском саду</a:t>
            </a:r>
          </a:p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636912"/>
            <a:ext cx="345638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Недостатки культуры речи </a:t>
            </a:r>
            <a:br>
              <a:rPr lang="ru-RU" sz="3600" dirty="0" smtClean="0"/>
            </a:br>
            <a:r>
              <a:rPr lang="ru-RU" sz="3600" dirty="0" smtClean="0"/>
              <a:t>проявляются в том, что: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12700">
              <a:buNone/>
            </a:pPr>
            <a:r>
              <a:rPr lang="ru-RU" dirty="0" smtClean="0"/>
              <a:t> а) человек неправильно произносит звуки в словах: вместо [</a:t>
            </a:r>
            <a:r>
              <a:rPr lang="ru-RU" dirty="0" err="1" smtClean="0"/>
              <a:t>што</a:t>
            </a:r>
            <a:r>
              <a:rPr lang="ru-RU" dirty="0" smtClean="0"/>
              <a:t>] говорит [что], вместо [</a:t>
            </a:r>
            <a:r>
              <a:rPr lang="ru-RU" dirty="0" err="1" smtClean="0"/>
              <a:t>вада</a:t>
            </a:r>
            <a:r>
              <a:rPr lang="ru-RU" dirty="0" smtClean="0"/>
              <a:t>] говорит [вода], вместо [</a:t>
            </a:r>
            <a:r>
              <a:rPr lang="ru-RU" dirty="0" err="1" smtClean="0"/>
              <a:t>смишновъ</a:t>
            </a:r>
            <a:r>
              <a:rPr lang="ru-RU" dirty="0" smtClean="0"/>
              <a:t>] говорит [смешного], т. е. произносит слова так, как они пишутся; </a:t>
            </a:r>
          </a:p>
          <a:p>
            <a:pPr marL="0" indent="12700">
              <a:buNone/>
            </a:pPr>
            <a:r>
              <a:rPr lang="ru-RU" dirty="0" smtClean="0"/>
              <a:t> б) неправильно строит словосочетания: например, говорит «оплачиваю за проезд» (вместо оплачиваю проезд или плачу за проезд), «описываю о впечатлениях» (вместо описываю впечатления или пишу о впечатлениях);</a:t>
            </a:r>
          </a:p>
          <a:p>
            <a:pPr marL="0" indent="127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Недостатки культуры речи </a:t>
            </a:r>
            <a:br>
              <a:rPr lang="ru-RU" sz="3600" dirty="0" smtClean="0"/>
            </a:br>
            <a:r>
              <a:rPr lang="ru-RU" sz="3600" dirty="0" smtClean="0"/>
              <a:t>проявляются в том, что: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12700">
              <a:buNone/>
            </a:pPr>
            <a:r>
              <a:rPr lang="ru-RU" dirty="0" smtClean="0"/>
              <a:t>в) придает словам неправильный смысл: например, слово сокрушенно (печально) употребляет в значении «сокрушительно» (сильно), слову причудливый (вычурный) придает значение «чудесный»;</a:t>
            </a:r>
          </a:p>
          <a:p>
            <a:pPr marL="0" indent="12700">
              <a:buNone/>
            </a:pPr>
            <a:r>
              <a:rPr lang="ru-RU" dirty="0" smtClean="0"/>
              <a:t> г) неуместно употребляет слова, грамматические формы, интонацию: может вставить просторечное слово в официальную речь или книжное слово в интимную, может говорить крикливым или капризным, визгливым тоном, употреблять снисходительные или грубые интонации в разговоре с детьми, говорить тихо, быстро и неотчетливо, выступая перед собранием, и т. д.</a:t>
            </a:r>
          </a:p>
          <a:p>
            <a:pPr marL="0" indent="1270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>Разнообразная стилистическая дифференциация речи обеспечивается синонимией языка: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525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лексической (жилище — дом — квартира — жилплощадь — пристанище — приют — угол — гнездо — крыша над головой — обитель — кров жилье); </a:t>
            </a:r>
          </a:p>
          <a:p>
            <a:r>
              <a:rPr lang="ru-RU" dirty="0" smtClean="0"/>
              <a:t>грамматической (идти полем — по полю — через поле; идущий — который идет; красивее — более красивый); </a:t>
            </a:r>
          </a:p>
          <a:p>
            <a:r>
              <a:rPr lang="ru-RU" dirty="0" smtClean="0"/>
              <a:t>фонологической (одну и ту же фразу, например Садитесь!, можно произнести с разной интонацией, выразив этим свое отношение к Собеседнику — уважение или, напротив, неуважение).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4000" b="1" dirty="0" smtClean="0"/>
              <a:t>Занятия по развитию речи</a:t>
            </a:r>
          </a:p>
          <a:p>
            <a:pPr algn="ctr">
              <a:buNone/>
            </a:pPr>
            <a:r>
              <a:rPr lang="ru-RU" sz="4000" b="1" dirty="0" smtClean="0"/>
              <a:t> в детском саду</a:t>
            </a:r>
            <a:endParaRPr lang="ru-RU" sz="4000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068960"/>
            <a:ext cx="331236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«Программа воспитания в детском саду» включает следующие виды работы по обучению речи на специальных занятиях: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12700">
              <a:buNone/>
            </a:pPr>
            <a:r>
              <a:rPr lang="ru-RU" dirty="0" smtClean="0"/>
              <a:t>а) воспитание звуковой культуры речи детей;</a:t>
            </a:r>
          </a:p>
          <a:p>
            <a:pPr marL="0" indent="12700">
              <a:buNone/>
            </a:pPr>
            <a:r>
              <a:rPr lang="ru-RU" dirty="0" smtClean="0"/>
              <a:t> б) обогащение словаря;</a:t>
            </a:r>
          </a:p>
          <a:p>
            <a:pPr marL="0" indent="12700">
              <a:buNone/>
            </a:pPr>
            <a:r>
              <a:rPr lang="ru-RU" dirty="0" smtClean="0"/>
              <a:t> в) формирование грамматических навыков;</a:t>
            </a:r>
          </a:p>
          <a:p>
            <a:pPr marL="0" indent="12700">
              <a:buNone/>
            </a:pPr>
            <a:r>
              <a:rPr lang="ru-RU" dirty="0" smtClean="0"/>
              <a:t> г) обучение связной речи — монологу и диалогу — в связи с ознакомлением с окружающим: с бытовой и производственной деятельностью людей, с природой, с общественной жизнью (при участии в подготовке и проведении утренников, посвященных всенародным праздникам);</a:t>
            </a:r>
          </a:p>
          <a:p>
            <a:pPr marL="0" indent="12700">
              <a:buNone/>
            </a:pPr>
            <a:r>
              <a:rPr lang="ru-RU" dirty="0" smtClean="0"/>
              <a:t> </a:t>
            </a:r>
            <a:r>
              <a:rPr lang="ru-RU" dirty="0" err="1" smtClean="0"/>
              <a:t>д</a:t>
            </a:r>
            <a:r>
              <a:rPr lang="ru-RU" dirty="0" smtClean="0"/>
              <a:t>) ознакомление с художественной литературой; заучивание наизусть.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ВОСПИТАНИЕ ЗВУКОВОЙ КУЛЬТУРЫ РЕЧИ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12700">
              <a:buNone/>
            </a:pPr>
            <a:r>
              <a:rPr lang="ru-RU" dirty="0" smtClean="0"/>
              <a:t>Вопрос 1. Звуки речи и элементы интонации как «строительный материал» для знаковых единиц языка</a:t>
            </a:r>
          </a:p>
          <a:p>
            <a:pPr indent="12700">
              <a:buNone/>
            </a:pPr>
            <a:r>
              <a:rPr lang="ru-RU" dirty="0" smtClean="0"/>
              <a:t>Вопрос 2. Роль развития речевого аппарата в формировании речи ребенка</a:t>
            </a:r>
          </a:p>
          <a:p>
            <a:pPr indent="12700">
              <a:buNone/>
            </a:pPr>
            <a:r>
              <a:rPr lang="ru-RU" dirty="0" smtClean="0"/>
              <a:t>Вопрос 3. Методы и приемы развития произносительных навыков</a:t>
            </a:r>
          </a:p>
          <a:p>
            <a:pPr indent="12700">
              <a:buNone/>
            </a:pPr>
            <a:endParaRPr lang="ru-RU" dirty="0" smtClean="0"/>
          </a:p>
          <a:p>
            <a:pPr indent="1270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ОБОГАЩЕНИЕ СЛОВАРЯ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12700">
              <a:buNone/>
            </a:pPr>
            <a:endParaRPr lang="ru-RU" dirty="0" smtClean="0"/>
          </a:p>
          <a:p>
            <a:pPr indent="12700">
              <a:buNone/>
            </a:pPr>
            <a:r>
              <a:rPr lang="ru-RU" dirty="0" smtClean="0"/>
              <a:t>Вопрос 1. Лексика как компонент структуры языка</a:t>
            </a:r>
          </a:p>
          <a:p>
            <a:pPr indent="12700">
              <a:buNone/>
            </a:pPr>
            <a:endParaRPr lang="ru-RU" dirty="0" smtClean="0"/>
          </a:p>
          <a:p>
            <a:pPr indent="12700">
              <a:buNone/>
            </a:pPr>
            <a:r>
              <a:rPr lang="ru-RU" dirty="0" smtClean="0"/>
              <a:t>Вопрос 2. Методы и приемы обогащения словаря детей в свободном речевом общении</a:t>
            </a:r>
          </a:p>
          <a:p>
            <a:pPr indent="12700">
              <a:buNone/>
            </a:pPr>
            <a:endParaRPr lang="ru-RU" dirty="0" smtClean="0"/>
          </a:p>
          <a:p>
            <a:pPr indent="12700">
              <a:buNone/>
            </a:pPr>
            <a:r>
              <a:rPr lang="ru-RU" dirty="0" smtClean="0"/>
              <a:t>Вопрос 3. Методы и приемы обогащения словаря детей на специальных занятиях</a:t>
            </a:r>
          </a:p>
          <a:p>
            <a:pPr indent="12700">
              <a:buNone/>
            </a:pPr>
            <a:endParaRPr lang="ru-RU" dirty="0" smtClean="0"/>
          </a:p>
          <a:p>
            <a:pPr indent="1270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indent="12700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ФОРМИРОВАНИЕ ГРАММАТИЧЕСКИХ НАВЫКОВ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12700">
              <a:buNone/>
            </a:pPr>
            <a:r>
              <a:rPr lang="ru-RU" dirty="0" smtClean="0"/>
              <a:t>Вопрос 1. Грамматические языковые значения. Роль их усвоения для общего развития речи детей</a:t>
            </a:r>
          </a:p>
          <a:p>
            <a:pPr indent="12700">
              <a:buNone/>
            </a:pPr>
            <a:r>
              <a:rPr lang="ru-RU" dirty="0" smtClean="0"/>
              <a:t>Вопрос 2. Методы и приемы формирования грамматических навыков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ОБУЧЕНИЕ СВЯЗНОЙ РЕЧИ ДЕТЕЙ РАННЕГО ВОЗРАСТА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1. Трудности усвоения детьми связной речи</a:t>
            </a:r>
          </a:p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2. Два типа связной речи — диалог и монолог. Особенности их усвоения детьми</a:t>
            </a:r>
          </a:p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3. Организация и методы обучения речи детей раннего возраста</a:t>
            </a:r>
          </a:p>
          <a:p>
            <a:pPr marL="182563" indent="12700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методические правила произнесения слов: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dirty="0" smtClean="0"/>
              <a:t>) </a:t>
            </a:r>
            <a:r>
              <a:rPr lang="ru-RU" dirty="0" smtClean="0"/>
              <a:t>говорить </a:t>
            </a:r>
            <a:r>
              <a:rPr lang="ru-RU" dirty="0" smtClean="0"/>
              <a:t>достаточно громко, чтобы ребенок расслышал слово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2) </a:t>
            </a:r>
            <a:r>
              <a:rPr lang="ru-RU" dirty="0" smtClean="0"/>
              <a:t>произносить </a:t>
            </a:r>
            <a:r>
              <a:rPr lang="ru-RU" dirty="0" smtClean="0"/>
              <a:t>четко, т. е. энергично и правильно </a:t>
            </a:r>
            <a:r>
              <a:rPr lang="ru-RU" dirty="0" smtClean="0"/>
              <a:t>артикулируя</a:t>
            </a:r>
            <a:r>
              <a:rPr lang="ru-RU" dirty="0" smtClean="0"/>
              <a:t>;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</a:t>
            </a:r>
            <a:r>
              <a:rPr lang="ru-RU" dirty="0" smtClean="0"/>
              <a:t>) </a:t>
            </a:r>
            <a:r>
              <a:rPr lang="ru-RU" dirty="0" smtClean="0"/>
              <a:t>соблюдать </a:t>
            </a:r>
            <a:r>
              <a:rPr lang="ru-RU" dirty="0" smtClean="0"/>
              <a:t>правила орфоэпии, избегая искусственного произношения, утрирующего тот или иной звуковой компонент слова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4</a:t>
            </a:r>
            <a:r>
              <a:rPr lang="ru-RU" smtClean="0"/>
              <a:t>) </a:t>
            </a:r>
            <a:r>
              <a:rPr lang="ru-RU" smtClean="0"/>
              <a:t>вставлять </a:t>
            </a:r>
            <a:r>
              <a:rPr lang="ru-RU" dirty="0" smtClean="0"/>
              <a:t>это слово в предложения так, чтобы показать возможно больше его грамматических форм.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ОБУЧЕНИЕ ДОШКОЛЬНИКОВ ДИАЛОГИЧЕСКОЙ РЕЧИ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1. Неподготовленная беседа (разговор) как метод развития диалогической речи</a:t>
            </a:r>
          </a:p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2. Методы и приемы обучения диалогической речи на специальных занятиях</a:t>
            </a:r>
          </a:p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ОБУЧЕНИЕ ДОШКОЛЬНИКОВ МОНОЛОГИЧЕСКОЙ РЕЧИ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1. Обучение </a:t>
            </a:r>
            <a:r>
              <a:rPr lang="ru-RU" dirty="0" err="1" smtClean="0"/>
              <a:t>пересказыванию</a:t>
            </a:r>
            <a:endParaRPr lang="ru-RU" dirty="0" smtClean="0"/>
          </a:p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2. Обучение рассказыванию</a:t>
            </a:r>
          </a:p>
          <a:p>
            <a:pPr marL="182563" indent="12700">
              <a:buNone/>
            </a:pPr>
            <a:endParaRPr lang="ru-RU" dirty="0" smtClean="0"/>
          </a:p>
          <a:p>
            <a:pPr marL="182563" indent="12700">
              <a:buNone/>
            </a:pPr>
            <a:r>
              <a:rPr lang="ru-RU" dirty="0" smtClean="0"/>
              <a:t>Вопрос 3. Обучение сочинению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indent="12700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ФОРМИРОВАНИЕ ГРАММАТИЧЕСКИХ НАВЫКОВ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12700">
              <a:buNone/>
            </a:pPr>
            <a:r>
              <a:rPr lang="ru-RU" dirty="0" smtClean="0"/>
              <a:t>Вопрос 1. Грамматические языковые значения. Роль их усвоения для общего развития речи детей</a:t>
            </a:r>
          </a:p>
          <a:p>
            <a:pPr indent="12700">
              <a:buNone/>
            </a:pPr>
            <a:r>
              <a:rPr lang="ru-RU" dirty="0" smtClean="0"/>
              <a:t>Вопрос 2. Методы и приемы формирования грамматических навыков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</TotalTime>
  <Words>3438</Words>
  <Application>Microsoft Office PowerPoint</Application>
  <PresentationFormat>Экран (4:3)</PresentationFormat>
  <Paragraphs>338</Paragraphs>
  <Slides>81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2" baseType="lpstr">
      <vt:lpstr>Тема Office</vt:lpstr>
      <vt:lpstr>Особенности развития связной речи дошкольников в соответствии с федеральными государственными требованиями к структуре основной общеобразовательной программы дошкольного образования</vt:lpstr>
      <vt:lpstr>Согласно  Федеральным государственным требованиям к структуре основной  общеобразовательной программы дошкольного образования содержание образовательной области "Коммуникация" направлено на достижение целей овладения  конструктивными способами и средствами взаимодействия с окружающими людьми  через решение следующих задач: </vt:lpstr>
      <vt:lpstr>Слайд 3</vt:lpstr>
      <vt:lpstr>ОБОГАЩЕНИЕ СЛОВАРЯ</vt:lpstr>
      <vt:lpstr>Лексика как компонент структуры языка</vt:lpstr>
      <vt:lpstr> Тематические группы слов, которые называют </vt:lpstr>
      <vt:lpstr>Методы и приемы обогащения словаря детей в свободном речевом общении</vt:lpstr>
      <vt:lpstr>методические правила произнесения слов: </vt:lpstr>
      <vt:lpstr> ФОРМИРОВАНИЕ ГРАММАТИЧЕСКИХ НАВЫКОВ </vt:lpstr>
      <vt:lpstr>ОБУЧЕНИЕ СВЯЗНОЙ РЕЧИ ДЕТЕЙ РАННЕГО ВОЗРАСТА</vt:lpstr>
      <vt:lpstr>ОБУЧЕНИЕ ДОШКОЛЬНИКОВ ДИАЛОГИЧЕСКОЙ РЕЧИ</vt:lpstr>
      <vt:lpstr>ОБУЧЕНИЕ ДОШКОЛЬНИКОВ МОНОЛОГИЧЕСКОЙ РЕЧИ</vt:lpstr>
      <vt:lpstr>Слайд 13</vt:lpstr>
      <vt:lpstr>   ЗАКОНОМЕРНОСТИ РАЗВИТИЯ РЕЧИ — ОСНОВА ТЕОРИИ МЕТОДИКИ  </vt:lpstr>
      <vt:lpstr>Зависимость психического развития ребенка от развития речи</vt:lpstr>
      <vt:lpstr>Речетворческую систему человека составляют следующие органы:</vt:lpstr>
      <vt:lpstr>Слайд 17</vt:lpstr>
      <vt:lpstr>Слайд 18</vt:lpstr>
      <vt:lpstr>Речедвигательный  аппарат (полости носа и рта,  зубы, губы, язык, гортань,  легкие) — это  исполнительные органы речетворческой системы  организма.</vt:lpstr>
      <vt:lpstr>Слайд 20</vt:lpstr>
      <vt:lpstr> Становление интеллекта </vt:lpstr>
      <vt:lpstr>Слайд 22</vt:lpstr>
      <vt:lpstr>Слайд 23</vt:lpstr>
      <vt:lpstr> Понятие своевременности начала  обучения речи </vt:lpstr>
      <vt:lpstr>Вопрос 2.Развивающий потенциал речевой среды</vt:lpstr>
      <vt:lpstr> Развитие речи от года до семи лет  </vt:lpstr>
      <vt:lpstr> Развитие речи от года до семи лет  </vt:lpstr>
      <vt:lpstr> Развитие речи от года до семи лет  </vt:lpstr>
      <vt:lpstr>Примеры речи детей разного возраста (ситуация при этом одна и та же: ребенок ест кашу и требует, чтобы и кошке дали каши).</vt:lpstr>
      <vt:lpstr>Примеры речи детей разного возраста (ситуация при этом одна и та же: ребенок ест кашу и требует, чтобы и кошке дали каши).</vt:lpstr>
      <vt:lpstr>В речи ребенка последовательно развиваются: </vt:lpstr>
      <vt:lpstr>Слайд 32</vt:lpstr>
      <vt:lpstr>Вопрос 3. Функции речи ребенка.  Родной язык как фактор развития и воспитания   </vt:lpstr>
      <vt:lpstr>Функции речи ребенка.</vt:lpstr>
      <vt:lpstr>  Вопрос 4.Язык как предмет усвоения. Речь.  </vt:lpstr>
      <vt:lpstr>Слайд 36</vt:lpstr>
      <vt:lpstr>Слайд 37</vt:lpstr>
      <vt:lpstr>Лексические и грамматические языковые значения</vt:lpstr>
      <vt:lpstr> Речь </vt:lpstr>
      <vt:lpstr>Закономерности усвоения языка</vt:lpstr>
      <vt:lpstr>Закономерности усвоения языка</vt:lpstr>
      <vt:lpstr>Закономерности усвоения языка</vt:lpstr>
      <vt:lpstr>Закономерности усвоения языка</vt:lpstr>
      <vt:lpstr>Закономерности усвоения языка</vt:lpstr>
      <vt:lpstr>Закономерности усвоения языка</vt:lpstr>
      <vt:lpstr>Закономерности усвоения языка</vt:lpstr>
      <vt:lpstr>Закономерности усвоения языка</vt:lpstr>
      <vt:lpstr>Закономерности усвоения языка</vt:lpstr>
      <vt:lpstr>Закономерности усвоения языка</vt:lpstr>
      <vt:lpstr>Средства обучения. </vt:lpstr>
      <vt:lpstr> Методические принципы обучения родному языку </vt:lpstr>
      <vt:lpstr> Методические принципы обучения родному языку </vt:lpstr>
      <vt:lpstr> МЕТОДЫ И ПРИЕМЫ ОБУЧЕНИЯ РЕЧИ  В ДЕТСКОМ САДУ  </vt:lpstr>
      <vt:lpstr> Об «инстинкте достижения»  </vt:lpstr>
      <vt:lpstr>Методы и приемы обучения</vt:lpstr>
      <vt:lpstr>Методы и приемы обучения</vt:lpstr>
      <vt:lpstr>Методы и приемы обучения</vt:lpstr>
      <vt:lpstr>Методы и приемы обучения</vt:lpstr>
      <vt:lpstr>ОРГАНИЗАЦИЯ ОБУЧАЮЩЕЙ (ИСКУССТВЕННОЙ) РЕЧЕВОЙ СРЕДЫ В ДЕТСКОМ САДУ </vt:lpstr>
      <vt:lpstr>Содержание и организация работы по развитию речи в детском саду. </vt:lpstr>
      <vt:lpstr>Свободное речевое общение ребенка в детском саду происходит: </vt:lpstr>
      <vt:lpstr>Свободное речевое общение ребенка в детском саду происходит: </vt:lpstr>
      <vt:lpstr>Специальные занятия по развитию речи вводятся начиная с первой младшей группы. </vt:lpstr>
      <vt:lpstr>На занятиях ребенок:</vt:lpstr>
      <vt:lpstr>На занятиях дети:</vt:lpstr>
      <vt:lpstr>В программе содержание специальных занятий по развитию речи для каждой возрастной группы дается в разделах: </vt:lpstr>
      <vt:lpstr>Слайд 67</vt:lpstr>
      <vt:lpstr>Слайд 68</vt:lpstr>
      <vt:lpstr>Слайд 69</vt:lpstr>
      <vt:lpstr>Слайд 70</vt:lpstr>
      <vt:lpstr> Недостатки культуры речи  проявляются в том, что: </vt:lpstr>
      <vt:lpstr> Недостатки культуры речи  проявляются в том, что: </vt:lpstr>
      <vt:lpstr>Разнообразная стилистическая дифференциация речи обеспечивается синонимией языка: </vt:lpstr>
      <vt:lpstr>Слайд 74</vt:lpstr>
      <vt:lpstr>«Программа воспитания в детском саду» включает следующие виды работы по обучению речи на специальных занятиях:</vt:lpstr>
      <vt:lpstr> ВОСПИТАНИЕ ЗВУКОВОЙ КУЛЬТУРЫ РЕЧИ </vt:lpstr>
      <vt:lpstr>ОБОГАЩЕНИЕ СЛОВАРЯ</vt:lpstr>
      <vt:lpstr> ФОРМИРОВАНИЕ ГРАММАТИЧЕСКИХ НАВЫКОВ </vt:lpstr>
      <vt:lpstr>ОБУЧЕНИЕ СВЯЗНОЙ РЕЧИ ДЕТЕЙ РАННЕГО ВОЗРАСТА</vt:lpstr>
      <vt:lpstr>ОБУЧЕНИЕ ДОШКОЛЬНИКОВ ДИАЛОГИЧЕСКОЙ РЕЧИ</vt:lpstr>
      <vt:lpstr>ОБУЧЕНИЕ ДОШКОЛЬНИКОВ МОНОЛОГИЧЕСКОЙ РЕЧИ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развития речи детей дошкольного возраста.</dc:title>
  <dc:creator>Admin</dc:creator>
  <cp:lastModifiedBy>Damir</cp:lastModifiedBy>
  <cp:revision>133</cp:revision>
  <dcterms:created xsi:type="dcterms:W3CDTF">2013-05-16T16:00:20Z</dcterms:created>
  <dcterms:modified xsi:type="dcterms:W3CDTF">2013-10-12T08:03:54Z</dcterms:modified>
</cp:coreProperties>
</file>